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56" r:id="rId2"/>
    <p:sldId id="405" r:id="rId3"/>
    <p:sldId id="444" r:id="rId4"/>
    <p:sldId id="44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49" r:id="rId17"/>
    <p:sldId id="403" r:id="rId18"/>
    <p:sldId id="434" r:id="rId19"/>
    <p:sldId id="259" r:id="rId20"/>
    <p:sldId id="406" r:id="rId21"/>
    <p:sldId id="347" r:id="rId22"/>
    <p:sldId id="346" r:id="rId23"/>
    <p:sldId id="374" r:id="rId24"/>
    <p:sldId id="375" r:id="rId25"/>
    <p:sldId id="260" r:id="rId26"/>
    <p:sldId id="404" r:id="rId27"/>
    <p:sldId id="376" r:id="rId28"/>
    <p:sldId id="267" r:id="rId29"/>
    <p:sldId id="340" r:id="rId30"/>
    <p:sldId id="384" r:id="rId31"/>
    <p:sldId id="380" r:id="rId32"/>
    <p:sldId id="381" r:id="rId33"/>
    <p:sldId id="288" r:id="rId34"/>
    <p:sldId id="377" r:id="rId35"/>
    <p:sldId id="410" r:id="rId36"/>
    <p:sldId id="417" r:id="rId37"/>
    <p:sldId id="416" r:id="rId38"/>
    <p:sldId id="418" r:id="rId39"/>
    <p:sldId id="419" r:id="rId40"/>
    <p:sldId id="421" r:id="rId41"/>
    <p:sldId id="422" r:id="rId42"/>
    <p:sldId id="423" r:id="rId43"/>
    <p:sldId id="341" r:id="rId44"/>
    <p:sldId id="290" r:id="rId45"/>
    <p:sldId id="382" r:id="rId46"/>
    <p:sldId id="383" r:id="rId47"/>
    <p:sldId id="291" r:id="rId48"/>
    <p:sldId id="424" r:id="rId49"/>
    <p:sldId id="425" r:id="rId50"/>
    <p:sldId id="426" r:id="rId51"/>
    <p:sldId id="292" r:id="rId52"/>
    <p:sldId id="451" r:id="rId53"/>
    <p:sldId id="452" r:id="rId54"/>
    <p:sldId id="453" r:id="rId55"/>
    <p:sldId id="450" r:id="rId56"/>
    <p:sldId id="293" r:id="rId57"/>
    <p:sldId id="294" r:id="rId58"/>
    <p:sldId id="342" r:id="rId59"/>
    <p:sldId id="297" r:id="rId60"/>
    <p:sldId id="295" r:id="rId61"/>
    <p:sldId id="385" r:id="rId62"/>
    <p:sldId id="446" r:id="rId63"/>
    <p:sldId id="387" r:id="rId64"/>
    <p:sldId id="298" r:id="rId65"/>
    <p:sldId id="388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11" r:id="rId75"/>
    <p:sldId id="442" r:id="rId76"/>
    <p:sldId id="443" r:id="rId77"/>
    <p:sldId id="312" r:id="rId78"/>
    <p:sldId id="390" r:id="rId79"/>
    <p:sldId id="391" r:id="rId80"/>
    <p:sldId id="313" r:id="rId81"/>
    <p:sldId id="392" r:id="rId82"/>
    <p:sldId id="393" r:id="rId83"/>
    <p:sldId id="447" r:id="rId84"/>
    <p:sldId id="428" r:id="rId85"/>
    <p:sldId id="429" r:id="rId86"/>
    <p:sldId id="435" r:id="rId87"/>
    <p:sldId id="436" r:id="rId88"/>
    <p:sldId id="438" r:id="rId89"/>
    <p:sldId id="437" r:id="rId90"/>
    <p:sldId id="439" r:id="rId91"/>
    <p:sldId id="440" r:id="rId92"/>
    <p:sldId id="314" r:id="rId93"/>
    <p:sldId id="441" r:id="rId94"/>
    <p:sldId id="430" r:id="rId95"/>
    <p:sldId id="431" r:id="rId96"/>
    <p:sldId id="448" r:id="rId97"/>
    <p:sldId id="432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7" autoAdjust="0"/>
    <p:restoredTop sz="50067" autoAdjust="0"/>
  </p:normalViewPr>
  <p:slideViewPr>
    <p:cSldViewPr snapToGrid="0" snapToObjects="1">
      <p:cViewPr>
        <p:scale>
          <a:sx n="150" d="100"/>
          <a:sy n="150" d="100"/>
        </p:scale>
        <p:origin x="-29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6/19/2017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Jupyter</a:t>
            </a:r>
            <a:r>
              <a:rPr lang="es-ES" dirty="0" smtClean="0"/>
              <a:t> notebooks: </a:t>
            </a:r>
            <a:r>
              <a:rPr lang="es-ES" dirty="0" err="1" smtClean="0"/>
              <a:t>interactive</a:t>
            </a:r>
            <a:r>
              <a:rPr lang="es-ES" dirty="0" smtClean="0"/>
              <a:t> </a:t>
            </a:r>
            <a:r>
              <a:rPr lang="es-ES" dirty="0" err="1" smtClean="0"/>
              <a:t>shell</a:t>
            </a:r>
            <a:r>
              <a:rPr lang="es-ES" baseline="0" dirty="0" smtClean="0"/>
              <a:t> in a browser,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ROOT </a:t>
            </a:r>
            <a:r>
              <a:rPr lang="es-ES" baseline="0" dirty="0" err="1" smtClean="0"/>
              <a:t>prompt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richer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plot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embedding</a:t>
            </a:r>
            <a:r>
              <a:rPr lang="es-ES" baseline="0" dirty="0" smtClean="0"/>
              <a:t>, JS)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B727-CDB5-844E-AC3E-28DECEE353E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hyperlink" Target="https://root.cern.ch/guides/pri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project/training/blob/master/2017/lxplus.md" TargetMode="External"/><Relationship Id="rId2" Type="http://schemas.openxmlformats.org/officeDocument/2006/relationships/hyperlink" Target="https://root.cern.ch/downloading-r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wan.cern.ch/" TargetMode="External"/><Relationship Id="rId4" Type="http://schemas.openxmlformats.org/officeDocument/2006/relationships/hyperlink" Target="https://cernbox.cern.ch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://swan.web.cern.ch/content/root-primer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root.cern/doc/master/group__tutorial__tdataframe.html" TargetMode="External"/><Relationship Id="rId2" Type="http://schemas.openxmlformats.org/officeDocument/2006/relationships/hyperlink" Target="https://root.cern/doc/master/classROOT_1_1Experimental_1_1TDataFrame.htm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64.png"/><Relationship Id="rId4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2017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5056" y="3722575"/>
            <a:ext cx="582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cs typeface="Gill Sans"/>
              </a:rPr>
              <a:t>Danilo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Piparo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>
                <a:cs typeface="Gill Sans"/>
              </a:rPr>
              <a:t>Olivier Couet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842" y="4233946"/>
            <a:ext cx="142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EP-SFT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ROOT Summer Student Tutorial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ATLAS and CMS </a:t>
            </a:r>
            <a:r>
              <a:rPr lang="en-GB" sz="1600" dirty="0" smtClean="0"/>
              <a:t>collaborations were </a:t>
            </a:r>
            <a:r>
              <a:rPr lang="en-GB" sz="1600" dirty="0" smtClean="0"/>
              <a:t>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134" y="2107420"/>
            <a:ext cx="2312300" cy="1440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549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</a:t>
            </a:r>
            <a:r>
              <a:rPr lang="en-GB" sz="2000" dirty="0" smtClean="0">
                <a:cs typeface="Gill Sans"/>
              </a:rPr>
              <a:t>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and 3D 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849033"/>
            <a:ext cx="4787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008977"/>
            <a:ext cx="4648200" cy="29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Parallelism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1023253"/>
            <a:ext cx="7854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cs typeface="Gill Sans"/>
              </a:rPr>
              <a:t>Hot topic: many </a:t>
            </a:r>
            <a:r>
              <a:rPr lang="en-GB" sz="2000" dirty="0" err="1" smtClean="0">
                <a:cs typeface="Gill Sans"/>
              </a:rPr>
              <a:t>ongoing</a:t>
            </a:r>
            <a:r>
              <a:rPr lang="en-GB" sz="2000" dirty="0" smtClean="0">
                <a:cs typeface="Gill Sans"/>
              </a:rPr>
              <a:t> efforts to provide means for parallelisation in ROOT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Explicit </a:t>
            </a:r>
            <a:r>
              <a:rPr lang="en-GB" sz="2000" dirty="0" err="1" smtClean="0">
                <a:cs typeface="Gill Sans"/>
              </a:rPr>
              <a:t>paralellism</a:t>
            </a:r>
            <a:endParaRPr lang="en-GB" sz="2000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TThreadExecutor</a:t>
            </a:r>
            <a:r>
              <a:rPr lang="en-GB" sz="2000" dirty="0" smtClean="0">
                <a:cs typeface="Gill Sans"/>
              </a:rPr>
              <a:t> and </a:t>
            </a:r>
            <a:r>
              <a:rPr lang="en-GB" sz="2000" dirty="0" err="1" smtClean="0">
                <a:cs typeface="Gill Sans"/>
              </a:rPr>
              <a:t>TProcessExecutor</a:t>
            </a:r>
            <a:endParaRPr lang="en-GB" sz="2000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Protection of resources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Implicit parallelism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b="1" dirty="0" err="1" smtClean="0">
                <a:cs typeface="Gill Sans"/>
              </a:rPr>
              <a:t>TDataFrame</a:t>
            </a:r>
            <a:r>
              <a:rPr lang="en-GB" sz="2000" dirty="0" smtClean="0">
                <a:cs typeface="Gill Sans"/>
              </a:rPr>
              <a:t>: functional chains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TTreeProcessor</a:t>
            </a:r>
            <a:r>
              <a:rPr lang="en-GB" sz="2000" dirty="0" smtClean="0">
                <a:cs typeface="Gill Sans"/>
              </a:rPr>
              <a:t>: process tree events in parallel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</a:t>
            </a:r>
            <a:r>
              <a:rPr lang="en-GB" sz="2000" dirty="0" smtClean="0">
                <a:cs typeface="Gill Sans"/>
              </a:rPr>
              <a:t>::</a:t>
            </a:r>
            <a:r>
              <a:rPr lang="en-GB" sz="2000" dirty="0" err="1" smtClean="0">
                <a:cs typeface="Gill Sans"/>
              </a:rPr>
              <a:t>GetEntry</a:t>
            </a:r>
            <a:r>
              <a:rPr lang="en-GB" sz="2000" dirty="0" smtClean="0">
                <a:cs typeface="Gill Sans"/>
              </a:rPr>
              <a:t>: process of tree branches in parallel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05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2559953"/>
            <a:ext cx="5499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Geometry </a:t>
            </a:r>
            <a:r>
              <a:rPr lang="en-GB" sz="2000" dirty="0" smtClean="0">
                <a:cs typeface="Gill Sans"/>
              </a:rPr>
              <a:t>Toolkit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Represent geometries as complex as LHC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Event Display (EVE</a:t>
            </a:r>
            <a:r>
              <a:rPr lang="en-GB" sz="2000" dirty="0" smtClean="0">
                <a:cs typeface="Gill Sans"/>
              </a:rPr>
              <a:t>)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Visualise particles collisions within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116" y="2464979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6716" y="1101773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40671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400" b="1" dirty="0">
                <a:latin typeface="+mn-lt"/>
              </a:rPr>
              <a:t>Data analysis with ROOT “as a service”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Interface: </a:t>
            </a:r>
            <a:r>
              <a:rPr lang="en-GB" sz="2100" dirty="0" err="1">
                <a:latin typeface="+mn-lt"/>
              </a:rPr>
              <a:t>Jupyter</a:t>
            </a:r>
            <a:r>
              <a:rPr lang="en-GB" sz="2100" dirty="0">
                <a:latin typeface="+mn-lt"/>
              </a:rPr>
              <a:t> </a:t>
            </a:r>
            <a:r>
              <a:rPr lang="en-GB" sz="2100" dirty="0">
                <a:solidFill>
                  <a:schemeClr val="tx2"/>
                </a:solidFill>
                <a:latin typeface="+mn-lt"/>
              </a:rPr>
              <a:t>Notebooks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75" dirty="0">
              <a:solidFill>
                <a:schemeClr val="tx2"/>
              </a:solidFill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Goals: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Use </a:t>
            </a:r>
            <a:r>
              <a:rPr lang="en-GB" sz="2100" dirty="0">
                <a:solidFill>
                  <a:srgbClr val="318FC5"/>
                </a:solidFill>
                <a:latin typeface="+mn-lt"/>
              </a:rPr>
              <a:t>ROOT only with a web browser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Platform independent ROOT-based data analysis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Calculations, input and results “in the </a:t>
            </a:r>
            <a:r>
              <a:rPr lang="en-GB" sz="1800" dirty="0">
                <a:solidFill>
                  <a:schemeClr val="tx2"/>
                </a:solidFill>
                <a:latin typeface="+mn-lt"/>
              </a:rPr>
              <a:t>Cloud</a:t>
            </a:r>
            <a:r>
              <a:rPr lang="en-GB" sz="1800" dirty="0">
                <a:latin typeface="+mn-lt"/>
              </a:rPr>
              <a:t>”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Allow 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easy sharing</a:t>
            </a:r>
            <a:r>
              <a:rPr lang="en-GB" sz="2100" dirty="0">
                <a:latin typeface="+mn-lt"/>
              </a:rPr>
              <a:t> of scientific results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:</a:t>
            </a:r>
            <a:r>
              <a:rPr lang="en-GB" sz="2100" dirty="0">
                <a:latin typeface="+mn-lt"/>
              </a:rPr>
              <a:t> plots, data, code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Through your </a:t>
            </a:r>
            <a:r>
              <a:rPr lang="en-GB" sz="1650" dirty="0" err="1">
                <a:solidFill>
                  <a:srgbClr val="318FC5"/>
                </a:solidFill>
                <a:latin typeface="+mn-lt"/>
              </a:rPr>
              <a:t>CERNBox</a:t>
            </a:r>
            <a:endParaRPr lang="en-GB" sz="1650" dirty="0">
              <a:solidFill>
                <a:srgbClr val="318FC5"/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GB" sz="2100" dirty="0">
                <a:solidFill>
                  <a:srgbClr val="70A525"/>
                </a:solidFill>
                <a:latin typeface="+mn-lt"/>
              </a:rPr>
              <a:t>Simplify teaching </a:t>
            </a:r>
            <a:r>
              <a:rPr lang="en-GB" sz="2100" dirty="0">
                <a:latin typeface="+mn-lt"/>
              </a:rPr>
              <a:t>of data processing and programming</a:t>
            </a:r>
          </a:p>
          <a:p>
            <a:pPr marL="0" indent="0" algn="ctr">
              <a:lnSpc>
                <a:spcPct val="110000"/>
              </a:lnSpc>
              <a:spcBef>
                <a:spcPts val="750"/>
              </a:spcBef>
              <a:buNone/>
            </a:pPr>
            <a:r>
              <a:rPr lang="en-GB" sz="2100" dirty="0" smtClean="0">
                <a:latin typeface="+mn-lt"/>
                <a:hlinkClick r:id="rId3"/>
              </a:rPr>
              <a:t>http</a:t>
            </a:r>
            <a:r>
              <a:rPr lang="en-GB" sz="2100" dirty="0">
                <a:latin typeface="+mn-lt"/>
                <a:hlinkClick r:id="rId3"/>
              </a:rPr>
              <a:t>://swan.web.cern.ch</a:t>
            </a:r>
            <a:endParaRPr lang="en-GB" sz="21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2100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57900" y="4900613"/>
            <a:ext cx="1600200" cy="273844"/>
          </a:xfrm>
          <a:prstGeom prst="rect">
            <a:avLst/>
          </a:prstGeom>
        </p:spPr>
        <p:txBody>
          <a:bodyPr/>
          <a:lstStyle/>
          <a:p>
            <a:fld id="{F3D1833E-AF55-DE45-AC3A-3CA123C100C8}" type="slidenum">
              <a:rPr lang="en-GB" smtClean="0"/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37" y="1375081"/>
            <a:ext cx="978872" cy="978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533" y="2663442"/>
            <a:ext cx="1217297" cy="5710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13"/>
          <p:cNvPicPr>
            <a:picLocks noChangeAspect="1"/>
          </p:cNvPicPr>
          <p:nvPr/>
        </p:nvPicPr>
        <p:blipFill rotWithShape="1">
          <a:blip r:embed="rId6"/>
          <a:srcRect r="67526"/>
          <a:stretch/>
        </p:blipFill>
        <p:spPr>
          <a:xfrm>
            <a:off x="3032478" y="3622767"/>
            <a:ext cx="394837" cy="379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36" y="883260"/>
            <a:ext cx="1729358" cy="14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www.root.cern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 and run ROOT macros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and fit data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7055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893244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320012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922411"/>
            <a:ext cx="7632700" cy="148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x=.5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</a:t>
            </a:r>
            <a:r>
              <a:rPr lang="en-US" sz="2400" b="1" dirty="0" smtClean="0"/>
              <a:t>6.10</a:t>
            </a:r>
            <a:endParaRPr lang="en-US" sz="2400" b="1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</a:t>
            </a:r>
            <a:r>
              <a:rPr lang="en-US" dirty="0" smtClean="0"/>
              <a:t>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 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err="1" smtClean="0"/>
              <a:t>Lxplus</a:t>
            </a:r>
            <a:r>
              <a:rPr lang="es-ES" sz="2000" dirty="0" smtClean="0"/>
              <a:t>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github.com/root-project/training/blob/master/2017/lxplus.md</a:t>
            </a:r>
            <a:endParaRPr lang="es-E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</a:t>
            </a:r>
            <a:r>
              <a:rPr lang="en-US" dirty="0" smtClean="0"/>
              <a:t>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96735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91" y="676084"/>
            <a:ext cx="2480498" cy="42054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155722" y="2328333"/>
            <a:ext cx="3478389" cy="2349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8" y="2503152"/>
            <a:ext cx="3203610" cy="2353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108" y="2570605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0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20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</a:t>
            </a:r>
            <a:r>
              <a:rPr lang="it-IT" sz="1400" dirty="0" smtClean="0">
                <a:latin typeface="Courier"/>
                <a:cs typeface="Courier"/>
              </a:rPr>
              <a:t>34 </a:t>
            </a:r>
            <a:r>
              <a:rPr lang="it-IT" sz="1400" dirty="0" err="1" smtClean="0">
                <a:latin typeface="Courier"/>
                <a:cs typeface="Courier"/>
              </a:rPr>
              <a:t>etc</a:t>
            </a:r>
            <a:r>
              <a:rPr lang="mr-IN" sz="1400" dirty="0" smtClean="0">
                <a:latin typeface="Courier"/>
                <a:cs typeface="Courier"/>
              </a:rPr>
              <a:t>…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  <p:pic>
        <p:nvPicPr>
          <p:cNvPr id="8" name="Picture 7" descr="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47" y="917222"/>
            <a:ext cx="5598686" cy="21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s-E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Break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1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</a:t>
            </a:r>
            <a:r>
              <a:rPr lang="en-US" dirty="0" smtClean="0"/>
              <a:t>2017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25313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2" y="3198880"/>
            <a:ext cx="1406632" cy="12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59125"/>
            <a:ext cx="9143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2D Graphs</a:t>
            </a:r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s-ES" sz="2400" dirty="0" err="1" smtClean="0"/>
              <a:t>Also</a:t>
            </a:r>
            <a:r>
              <a:rPr lang="es-ES" sz="2400" dirty="0" smtClean="0"/>
              <a:t> in ROOT primer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Polar Graphs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Multiple graphs</a:t>
            </a:r>
            <a:endParaRPr lang="en-US" sz="20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Let’s have a look at </a:t>
            </a:r>
            <a:r>
              <a:rPr lang="en-US" sz="2000" dirty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sz="2000" dirty="0"/>
              <a:t>(also in section 4.1 of the Primer).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845423" y="3591169"/>
            <a:ext cx="1547446" cy="0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74" y="37609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24" y="1298187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07" y="2556433"/>
            <a:ext cx="2473367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48" y="1437556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7" y="1681573"/>
            <a:ext cx="4394357" cy="3064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15" y="1488358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58" y="1649256"/>
            <a:ext cx="4296223" cy="2948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87" y="2837922"/>
            <a:ext cx="2509626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58" y="1731099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We are on </a:t>
            </a:r>
            <a:r>
              <a:rPr lang="en-GB" i="1" dirty="0" err="1" smtClean="0"/>
              <a:t>github</a:t>
            </a:r>
            <a:endParaRPr lang="en-GB" i="1" dirty="0" smtClean="0"/>
          </a:p>
          <a:p>
            <a:r>
              <a:rPr lang="en-GB" b="1" i="1" dirty="0" err="1"/>
              <a:t>g</a:t>
            </a:r>
            <a:r>
              <a:rPr lang="en-GB" b="1" i="1" dirty="0" err="1" smtClean="0"/>
              <a:t>ithub.com</a:t>
            </a:r>
            <a:r>
              <a:rPr lang="en-GB" b="1" i="1" dirty="0" smtClean="0"/>
              <a:t>/root-project</a:t>
            </a:r>
            <a:endParaRPr lang="en-GB" b="1" i="1" dirty="0"/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856" y="4300779"/>
            <a:ext cx="1130300" cy="391258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799" t="11573" r="9911" b="12259"/>
          <a:stretch/>
        </p:blipFill>
        <p:spPr>
          <a:xfrm>
            <a:off x="5404557" y="1782073"/>
            <a:ext cx="472665" cy="454052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23" y="2825072"/>
            <a:ext cx="550433" cy="5504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553" y="2922630"/>
            <a:ext cx="442933" cy="442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cs typeface="Gill Sans"/>
              </a:rPr>
              <a:t>T</a:t>
            </a:r>
            <a:r>
              <a:rPr lang="en-US" sz="1600" dirty="0" smtClean="0">
                <a:cs typeface="Gill Sans"/>
              </a:rPr>
              <a:t>he example in section 5.4 (</a:t>
            </a:r>
            <a:r>
              <a:rPr lang="en-US" sz="1600" dirty="0" err="1" smtClean="0">
                <a:cs typeface="Gill Sans"/>
              </a:rPr>
              <a:t>hstack.C</a:t>
            </a:r>
            <a:r>
              <a:rPr lang="en-US" sz="1600" dirty="0" smtClean="0">
                <a:cs typeface="Gill Sans"/>
              </a:rPr>
              <a:t>) shows how to group histograms in a single entity call a “stack</a:t>
            </a:r>
            <a:r>
              <a:rPr lang="en-US" sz="1600" dirty="0" smtClean="0">
                <a:cs typeface="Gill Sans"/>
              </a:rPr>
              <a:t>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600" dirty="0" err="1" smtClean="0">
                <a:cs typeface="Gill Sans"/>
              </a:rPr>
              <a:t>Useful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when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plotting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several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backgrounds</a:t>
            </a:r>
            <a:r>
              <a:rPr lang="es-ES" sz="1600" dirty="0" smtClean="0">
                <a:cs typeface="Gill Sans"/>
              </a:rPr>
              <a:t> and a </a:t>
            </a:r>
            <a:r>
              <a:rPr lang="es-ES" sz="1600" dirty="0" err="1" smtClean="0">
                <a:cs typeface="Gill Sans"/>
              </a:rPr>
              <a:t>signal</a:t>
            </a:r>
            <a:endParaRPr lang="en-US" sz="16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32" y="1726972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100" y="2357157"/>
            <a:ext cx="1413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 </a:t>
            </a:r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8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9" y="1556575"/>
            <a:ext cx="1077284" cy="9331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TTrees</a:t>
            </a:r>
            <a:r>
              <a:rPr lang="en-US" sz="2800" dirty="0" smtClean="0"/>
              <a:t> and N</a:t>
            </a:r>
            <a:r>
              <a:rPr lang="en-US" sz="2800" dirty="0"/>
              <a:t>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 smtClean="0">
                <a:latin typeface="Gill Sans"/>
                <a:cs typeface="Gill Sans"/>
              </a:rPr>
              <a:t>How does it work?</a:t>
            </a:r>
            <a:endParaRPr lang="en-GB" sz="2000" i="1" dirty="0"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75</a:t>
            </a:fld>
            <a:endParaRPr lang="en-GB"/>
          </a:p>
        </p:txBody>
      </p:sp>
      <p:sp>
        <p:nvSpPr>
          <p:cNvPr id="5" name="Folded Corner 4"/>
          <p:cNvSpPr/>
          <p:nvPr/>
        </p:nvSpPr>
        <p:spPr>
          <a:xfrm>
            <a:off x="215900" y="139700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Interfaces</a:t>
            </a:r>
          </a:p>
          <a:p>
            <a:pPr algn="ctr"/>
            <a:r>
              <a:rPr lang="en-GB" dirty="0" smtClean="0"/>
              <a:t>(e.g. header files)</a:t>
            </a:r>
            <a:endParaRPr lang="en-GB" dirty="0"/>
          </a:p>
        </p:txBody>
      </p:sp>
      <p:sp>
        <p:nvSpPr>
          <p:cNvPr id="7" name="Folded Corner 6"/>
          <p:cNvSpPr/>
          <p:nvPr/>
        </p:nvSpPr>
        <p:spPr>
          <a:xfrm>
            <a:off x="65043" y="3255963"/>
            <a:ext cx="2425700" cy="1651000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XML/C++</a:t>
            </a:r>
          </a:p>
          <a:p>
            <a:pPr algn="ctr"/>
            <a:r>
              <a:rPr lang="en-GB" dirty="0" smtClean="0"/>
              <a:t>Selection metadata</a:t>
            </a:r>
          </a:p>
          <a:p>
            <a:pPr algn="ctr"/>
            <a:r>
              <a:rPr lang="en-GB" dirty="0" smtClean="0"/>
              <a:t>(transient members, versioning, morphing)</a:t>
            </a:r>
            <a:endParaRPr lang="en-GB" dirty="0"/>
          </a:p>
        </p:txBody>
      </p:sp>
      <p:sp>
        <p:nvSpPr>
          <p:cNvPr id="8" name="Hexagon 7"/>
          <p:cNvSpPr/>
          <p:nvPr/>
        </p:nvSpPr>
        <p:spPr>
          <a:xfrm>
            <a:off x="2628900" y="2781300"/>
            <a:ext cx="1663700" cy="704850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Dictionary generation</a:t>
            </a:r>
            <a:endParaRPr lang="en-GB" dirty="0"/>
          </a:p>
        </p:txBody>
      </p:sp>
      <p:cxnSp>
        <p:nvCxnSpPr>
          <p:cNvPr id="10" name="Straight Arrow Connector 9"/>
          <p:cNvCxnSpPr>
            <a:stCxn id="5" idx="3"/>
            <a:endCxn id="8" idx="4"/>
          </p:cNvCxnSpPr>
          <p:nvPr/>
        </p:nvCxnSpPr>
        <p:spPr>
          <a:xfrm>
            <a:off x="2247900" y="2222500"/>
            <a:ext cx="557213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2"/>
          </p:cNvCxnSpPr>
          <p:nvPr/>
        </p:nvCxnSpPr>
        <p:spPr>
          <a:xfrm flipV="1">
            <a:off x="2490743" y="3486150"/>
            <a:ext cx="314370" cy="595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lded Corner 13"/>
          <p:cNvSpPr/>
          <p:nvPr/>
        </p:nvSpPr>
        <p:spPr>
          <a:xfrm>
            <a:off x="4521200" y="183515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Dictionary (info for registration of classes in ROOT Core)</a:t>
            </a:r>
            <a:endParaRPr lang="en-GB" dirty="0"/>
          </a:p>
        </p:txBody>
      </p:sp>
      <p:cxnSp>
        <p:nvCxnSpPr>
          <p:cNvPr id="15" name="Straight Arrow Connector 14"/>
          <p:cNvCxnSpPr>
            <a:stCxn id="8" idx="0"/>
            <a:endCxn id="14" idx="1"/>
          </p:cNvCxnSpPr>
          <p:nvPr/>
        </p:nvCxnSpPr>
        <p:spPr>
          <a:xfrm flipV="1">
            <a:off x="4292600" y="2660650"/>
            <a:ext cx="228600" cy="47307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olded Corner 35"/>
          <p:cNvSpPr/>
          <p:nvPr/>
        </p:nvSpPr>
        <p:spPr>
          <a:xfrm>
            <a:off x="4521200" y="3651955"/>
            <a:ext cx="2032000" cy="124301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implementations</a:t>
            </a:r>
          </a:p>
        </p:txBody>
      </p:sp>
      <p:sp>
        <p:nvSpPr>
          <p:cNvPr id="38" name="Regular Pentagon 37"/>
          <p:cNvSpPr/>
          <p:nvPr/>
        </p:nvSpPr>
        <p:spPr>
          <a:xfrm>
            <a:off x="7099300" y="1397000"/>
            <a:ext cx="1714500" cy="577850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Compiler</a:t>
            </a:r>
            <a:endParaRPr lang="en-GB" dirty="0"/>
          </a:p>
        </p:txBody>
      </p:sp>
      <p:cxnSp>
        <p:nvCxnSpPr>
          <p:cNvPr id="61" name="Curved Connector 60"/>
          <p:cNvCxnSpPr>
            <a:stCxn id="5" idx="3"/>
            <a:endCxn id="38" idx="0"/>
          </p:cNvCxnSpPr>
          <p:nvPr/>
        </p:nvCxnSpPr>
        <p:spPr>
          <a:xfrm flipV="1">
            <a:off x="2247900" y="1397000"/>
            <a:ext cx="5708650" cy="825500"/>
          </a:xfrm>
          <a:prstGeom prst="curvedConnector4">
            <a:avLst>
              <a:gd name="adj1" fmla="val 14238"/>
              <a:gd name="adj2" fmla="val 12769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14" idx="3"/>
            <a:endCxn id="38" idx="1"/>
          </p:cNvCxnSpPr>
          <p:nvPr/>
        </p:nvCxnSpPr>
        <p:spPr>
          <a:xfrm flipV="1">
            <a:off x="6553200" y="1617718"/>
            <a:ext cx="546102" cy="10429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36" idx="3"/>
            <a:endCxn id="38" idx="2"/>
          </p:cNvCxnSpPr>
          <p:nvPr/>
        </p:nvCxnSpPr>
        <p:spPr>
          <a:xfrm flipV="1">
            <a:off x="6553200" y="1974849"/>
            <a:ext cx="873541" cy="229861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8" idx="3"/>
            <a:endCxn id="72" idx="0"/>
          </p:cNvCxnSpPr>
          <p:nvPr/>
        </p:nvCxnSpPr>
        <p:spPr>
          <a:xfrm>
            <a:off x="7956550" y="1974850"/>
            <a:ext cx="267552" cy="128111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7577160" y="3255963"/>
            <a:ext cx="1293884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2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 smtClean="0">
                <a:latin typeface="Gill Sans"/>
                <a:cs typeface="Gill Sans"/>
              </a:rPr>
              <a:t>How does it work?</a:t>
            </a:r>
            <a:endParaRPr lang="en-GB" sz="2000" i="1" dirty="0"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76</a:t>
            </a:fld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153943" y="1681163"/>
            <a:ext cx="1168400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19" name="Oval 18"/>
          <p:cNvSpPr/>
          <p:nvPr/>
        </p:nvSpPr>
        <p:spPr>
          <a:xfrm>
            <a:off x="306343" y="1833563"/>
            <a:ext cx="1168400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20" name="Oval 19"/>
          <p:cNvSpPr/>
          <p:nvPr/>
        </p:nvSpPr>
        <p:spPr>
          <a:xfrm>
            <a:off x="458743" y="1985963"/>
            <a:ext cx="1168400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21" name="Oval 20"/>
          <p:cNvSpPr/>
          <p:nvPr/>
        </p:nvSpPr>
        <p:spPr>
          <a:xfrm>
            <a:off x="611143" y="2138363"/>
            <a:ext cx="1285896" cy="124628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746499" y="1536700"/>
            <a:ext cx="2413000" cy="17200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ROOT Core</a:t>
            </a:r>
          </a:p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69167"/>
          <a:stretch/>
        </p:blipFill>
        <p:spPr>
          <a:xfrm>
            <a:off x="4670722" y="2566352"/>
            <a:ext cx="561677" cy="518160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4" idx="1"/>
            <a:endCxn id="21" idx="7"/>
          </p:cNvCxnSpPr>
          <p:nvPr/>
        </p:nvCxnSpPr>
        <p:spPr>
          <a:xfrm rot="10800000">
            <a:off x="1708725" y="2320878"/>
            <a:ext cx="2037775" cy="75851"/>
          </a:xfrm>
          <a:prstGeom prst="curvedConnector4">
            <a:avLst>
              <a:gd name="adj1" fmla="val 45379"/>
              <a:gd name="adj2" fmla="val 40138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47900" y="949204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Needed, Discovered, Loaded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21" idx="6"/>
            <a:endCxn id="4" idx="1"/>
          </p:cNvCxnSpPr>
          <p:nvPr/>
        </p:nvCxnSpPr>
        <p:spPr>
          <a:xfrm flipV="1">
            <a:off x="1897039" y="2396728"/>
            <a:ext cx="1849460" cy="36477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46300" y="2619553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Automatic registration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700042" y="3652886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Now ROOT “knows” how to serialise the instances implemented in the library (series of data members, type, transiency) and to write them on disk in row or column format.</a:t>
            </a:r>
            <a:endParaRPr lang="en-GB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78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8978900" cy="1435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i="1" dirty="0" smtClean="0">
                <a:cs typeface="Consolas"/>
              </a:rPr>
              <a:t>root </a:t>
            </a:r>
            <a:r>
              <a:rPr lang="en-US" sz="2000" i="1" dirty="0" err="1" smtClean="0">
                <a:cs typeface="Consolas"/>
              </a:rPr>
              <a:t>my_rootfile.root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i="1" dirty="0" err="1" smtClean="0">
                <a:cs typeface="Consolas"/>
              </a:rPr>
              <a:t>TBrowser</a:t>
            </a:r>
            <a:r>
              <a:rPr lang="en-US" sz="2000" i="1" dirty="0" smtClean="0">
                <a:cs typeface="Consolas"/>
              </a:rPr>
              <a:t> </a:t>
            </a:r>
            <a:r>
              <a:rPr lang="en-US" sz="2000" i="1" dirty="0" err="1" smtClean="0">
                <a:cs typeface="Consolas"/>
              </a:rPr>
              <a:t>myBrowser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</a:t>
            </a:r>
            <a:r>
              <a:rPr lang="en-GB" b="1" smtClean="0"/>
              <a:t>(section 7.2.1)</a:t>
            </a:r>
            <a:endParaRPr lang="en-GB" b="1" dirty="0" smtClean="0"/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675" y="828503"/>
            <a:ext cx="4988935" cy="4053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</a:t>
            </a:r>
            <a:r>
              <a:rPr lang="en-US" dirty="0" smtClean="0"/>
              <a:t>2017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13" y="2691842"/>
            <a:ext cx="2334892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17" y="1518915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8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479322"/>
            <a:ext cx="8801100" cy="162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4" y="1195500"/>
            <a:ext cx="67437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91" y="3072677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33" y="1925064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3501" y="863600"/>
            <a:ext cx="8953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Modern way to interact with columnar data (e.g. </a:t>
            </a:r>
            <a:r>
              <a:rPr lang="en-US" sz="2000" dirty="0" err="1" smtClean="0"/>
              <a:t>TTrees</a:t>
            </a:r>
            <a:r>
              <a:rPr lang="en-US" sz="2000" dirty="0" smtClean="0"/>
              <a:t>) with a </a:t>
            </a:r>
            <a:r>
              <a:rPr lang="en-US" sz="2000" b="1" dirty="0" smtClean="0"/>
              <a:t>functional approach</a:t>
            </a:r>
            <a:r>
              <a:rPr lang="en-US" sz="2000" dirty="0" smtClean="0"/>
              <a:t>: avoid all boilerplate code!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Deal with transformations and actions, e.g. filters, creation of new columns and histograms, profiles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Inspired by tools such as Spark and Pandas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Output data in a new file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One line to enable </a:t>
            </a:r>
            <a:r>
              <a:rPr lang="en-US" sz="2000" b="1" dirty="0" smtClean="0"/>
              <a:t>implicit parallelism</a:t>
            </a:r>
            <a:r>
              <a:rPr lang="en-US" sz="2000" dirty="0" smtClean="0"/>
              <a:t>!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documentation:</a:t>
            </a:r>
            <a:endParaRPr lang="en-US" sz="2000" dirty="0"/>
          </a:p>
          <a:p>
            <a:r>
              <a:rPr lang="en-US" sz="2000" dirty="0">
                <a:hlinkClick r:id="rId2"/>
              </a:rPr>
              <a:t>h</a:t>
            </a:r>
            <a:r>
              <a:rPr lang="en-US" sz="2000" dirty="0" smtClean="0">
                <a:hlinkClick r:id="rId2"/>
              </a:rPr>
              <a:t>ttps</a:t>
            </a:r>
            <a:r>
              <a:rPr lang="en-US" sz="2000" dirty="0">
                <a:hlinkClick r:id="rId2"/>
              </a:rPr>
              <a:t>://root.cern/doc/master/</a:t>
            </a:r>
            <a:r>
              <a:rPr lang="en-US" sz="2000" dirty="0" smtClean="0">
                <a:hlinkClick r:id="rId2"/>
              </a:rPr>
              <a:t>classROOT_1_1Experimental_1_1TDataFrame.html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tutorials:</a:t>
            </a:r>
          </a:p>
          <a:p>
            <a:r>
              <a:rPr lang="en-US" sz="2000" dirty="0">
                <a:hlinkClick r:id="rId3"/>
              </a:rPr>
              <a:t>https://root.cern/doc/master/</a:t>
            </a:r>
            <a:r>
              <a:rPr lang="en-US" sz="2000" dirty="0" smtClean="0">
                <a:hlinkClick r:id="rId3"/>
              </a:rPr>
              <a:t>group__tutorial__tdataframe.html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912556" y="2363611"/>
            <a:ext cx="292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8000"/>
                </a:solidFill>
              </a:rPr>
              <a:t>New in version 6.10!</a:t>
            </a:r>
            <a:endParaRPr lang="en-GB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63" y="3598367"/>
            <a:ext cx="5528235" cy="1104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" y="4900614"/>
            <a:ext cx="1356360" cy="1524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921644" y="1511135"/>
            <a:ext cx="558634" cy="98777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" y="1078089"/>
            <a:ext cx="3707704" cy="2181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886" y="1587501"/>
            <a:ext cx="4479134" cy="828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56" y="1610078"/>
            <a:ext cx="5003800" cy="1219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One Line to Go Parallel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62222" y="1112942"/>
            <a:ext cx="1190979" cy="439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4928" y="804748"/>
            <a:ext cx="239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ROOT will parallelise the operations which come afterwards automatically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51" y="3623235"/>
            <a:ext cx="1588237" cy="8979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7118" y="3795923"/>
            <a:ext cx="380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runtime ROOT presently leverages to achieve multithreading is TBB.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98722" y="2005077"/>
            <a:ext cx="2144889" cy="577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Cut and Fill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60" y="1533173"/>
            <a:ext cx="6838362" cy="2362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17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Create Columns and Write to Disk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834"/>
          <a:stretch/>
        </p:blipFill>
        <p:spPr>
          <a:xfrm>
            <a:off x="1277054" y="860777"/>
            <a:ext cx="6455833" cy="4020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61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You can Start from Scratch too!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4" y="1305278"/>
            <a:ext cx="8484094" cy="2739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91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ee Primer’s section 8 for more details and </a:t>
            </a:r>
            <a:r>
              <a:rPr lang="en-US" sz="2000" dirty="0" err="1" smtClean="0"/>
              <a:t>TDataFrame</a:t>
            </a:r>
            <a:r>
              <a:rPr lang="en-US" sz="2000" dirty="0" smtClean="0"/>
              <a:t> tutorials (both in C++ and Python!)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75753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Universal Python Bindings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44" y="974596"/>
            <a:ext cx="5023556" cy="370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</a:t>
            </a:r>
            <a:r>
              <a:rPr lang="en-US" sz="2000" dirty="0" smtClean="0"/>
              <a:t>a </a:t>
            </a:r>
            <a:r>
              <a:rPr lang="en-US" sz="2000" dirty="0" smtClean="0"/>
              <a:t>histogram with 64 bins and a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(“pol0”)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25" y="29622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39" y="869334"/>
            <a:ext cx="6370261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364" y="1771887"/>
            <a:ext cx="4048835" cy="300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and examples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93" y="2947790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93" y="2541778"/>
            <a:ext cx="1077284" cy="933155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2" y="1075441"/>
            <a:ext cx="8107087" cy="12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9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</a:t>
            </a:r>
            <a:r>
              <a:rPr lang="en-US" smtClean="0"/>
              <a:t>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</a:t>
            </a:r>
            <a:r>
              <a:rPr lang="en-US" sz="2000" dirty="0" smtClean="0"/>
              <a:t>and fit </a:t>
            </a:r>
            <a:r>
              <a:rPr lang="en-US" sz="2000" dirty="0" smtClean="0"/>
              <a:t>data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</a:t>
            </a:r>
            <a:r>
              <a:rPr lang="en-US" sz="2000" dirty="0"/>
              <a:t>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32924</TotalTime>
  <Words>4490</Words>
  <Application>Microsoft Office PowerPoint</Application>
  <PresentationFormat>Presentación en pantalla (16:9)</PresentationFormat>
  <Paragraphs>718</Paragraphs>
  <Slides>97</Slides>
  <Notes>3</Notes>
  <HiddenSlides>7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97</vt:i4>
      </vt:variant>
    </vt:vector>
  </HeadingPairs>
  <TitlesOfParts>
    <vt:vector size="98" baseType="lpstr">
      <vt:lpstr>Office Theme</vt:lpstr>
      <vt:lpstr>Presentación de PowerPoint</vt:lpstr>
      <vt:lpstr>This Course</vt:lpstr>
      <vt:lpstr>Presentación de PowerPoint</vt:lpstr>
      <vt:lpstr>Presentación de PowerPoint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and 3D Graphics</vt:lpstr>
      <vt:lpstr>Parallelism</vt:lpstr>
      <vt:lpstr>Other ROOT Features</vt:lpstr>
      <vt:lpstr>The SWAN Service</vt:lpstr>
      <vt:lpstr>Presentación de PowerPoint</vt:lpstr>
      <vt:lpstr>A Few Q/A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The ROOT Prompt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Persistency (I/O)</vt:lpstr>
      <vt:lpstr>Persistency (I/O)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Enric</cp:lastModifiedBy>
  <cp:revision>472</cp:revision>
  <cp:lastPrinted>2016-06-06T13:23:50Z</cp:lastPrinted>
  <dcterms:created xsi:type="dcterms:W3CDTF">2015-05-08T06:18:09Z</dcterms:created>
  <dcterms:modified xsi:type="dcterms:W3CDTF">2017-06-19T15:54:18Z</dcterms:modified>
</cp:coreProperties>
</file>